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81D7-CDFD-490D-961B-71DF50B8A3C9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027-D380-43BE-904B-7803E0F29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41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81D7-CDFD-490D-961B-71DF50B8A3C9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027-D380-43BE-904B-7803E0F29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40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81D7-CDFD-490D-961B-71DF50B8A3C9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027-D380-43BE-904B-7803E0F29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01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81D7-CDFD-490D-961B-71DF50B8A3C9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027-D380-43BE-904B-7803E0F29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05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81D7-CDFD-490D-961B-71DF50B8A3C9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027-D380-43BE-904B-7803E0F29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80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81D7-CDFD-490D-961B-71DF50B8A3C9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027-D380-43BE-904B-7803E0F29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86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81D7-CDFD-490D-961B-71DF50B8A3C9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027-D380-43BE-904B-7803E0F29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837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81D7-CDFD-490D-961B-71DF50B8A3C9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027-D380-43BE-904B-7803E0F29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78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81D7-CDFD-490D-961B-71DF50B8A3C9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027-D380-43BE-904B-7803E0F29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808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81D7-CDFD-490D-961B-71DF50B8A3C9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027-D380-43BE-904B-7803E0F29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13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81D7-CDFD-490D-961B-71DF50B8A3C9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A027-D380-43BE-904B-7803E0F29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508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481D7-CDFD-490D-961B-71DF50B8A3C9}" type="datetimeFigureOut">
              <a:rPr lang="de-DE" smtClean="0"/>
              <a:t>20.03.2023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DA027-D380-43BE-904B-7803E0F29F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62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ube@ked-niedersachsen.de" TargetMode="External"/><Relationship Id="rId2" Type="http://schemas.openxmlformats.org/officeDocument/2006/relationships/hyperlink" Target="https://www.ked-niedersachsen.de/02_arbeitsbereiche/02-04_stub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ube@ked-niedersachsen.de" TargetMode="External"/><Relationship Id="rId2" Type="http://schemas.openxmlformats.org/officeDocument/2006/relationships/hyperlink" Target="https://www.ked-niedersachsen.de/02_arbeitsbereiche/02-04_stube/02-04-03_stube-eng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>
          <a:xfrm>
            <a:off x="727209" y="756458"/>
            <a:ext cx="7334439" cy="5974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600" b="1" dirty="0" smtClean="0"/>
              <a:t>Studienbegleitprogramm STUBE Niedersachsen</a:t>
            </a:r>
          </a:p>
          <a:p>
            <a:pPr algn="l"/>
            <a:r>
              <a:rPr lang="de-DE" sz="2000" b="1" dirty="0" smtClean="0"/>
              <a:t>… für Studierende </a:t>
            </a:r>
            <a:r>
              <a:rPr lang="de-DE" sz="2000" b="1" dirty="0" smtClean="0"/>
              <a:t>aus </a:t>
            </a:r>
            <a:r>
              <a:rPr lang="de-DE" sz="2000" b="1" dirty="0" smtClean="0"/>
              <a:t>Afrika, </a:t>
            </a:r>
            <a:r>
              <a:rPr lang="de-DE" sz="2000" b="1" dirty="0" smtClean="0"/>
              <a:t>Asien, Lateinamerika </a:t>
            </a:r>
            <a:r>
              <a:rPr lang="de-DE" sz="2000" b="1" dirty="0" smtClean="0"/>
              <a:t>und Osteuropa:</a:t>
            </a:r>
            <a:endParaRPr lang="de-DE" sz="2000" dirty="0" smtClean="0"/>
          </a:p>
          <a:p>
            <a:pPr marL="342900" indent="-342900" algn="l">
              <a:buFontTx/>
              <a:buChar char="-"/>
            </a:pPr>
            <a:r>
              <a:rPr lang="de-DE" sz="1800" dirty="0" smtClean="0"/>
              <a:t>international, interdisziplinär, interkulturell, interreligiös</a:t>
            </a:r>
          </a:p>
          <a:p>
            <a:pPr marL="342900" indent="-342900" algn="l">
              <a:buFontTx/>
              <a:buChar char="-"/>
            </a:pPr>
            <a:r>
              <a:rPr lang="de-DE" sz="1800" b="1" dirty="0" smtClean="0"/>
              <a:t>kostenlose Veranstaltungen zu Themen rund um globale nachhaltige Entwicklung</a:t>
            </a:r>
            <a:r>
              <a:rPr lang="de-DE" sz="1800" dirty="0" smtClean="0"/>
              <a:t> mit externen Fachleuten</a:t>
            </a:r>
          </a:p>
          <a:p>
            <a:pPr marL="342900" indent="-342900" algn="l">
              <a:buFontTx/>
              <a:buChar char="-"/>
            </a:pPr>
            <a:r>
              <a:rPr lang="de-DE" sz="1800" dirty="0" smtClean="0"/>
              <a:t>Tagesveranstaltungen, Exkursionen und Wochenendseminare an verschiedenen Orten </a:t>
            </a:r>
            <a:r>
              <a:rPr lang="de-DE" sz="1800" dirty="0" smtClean="0"/>
              <a:t>im Bundesland </a:t>
            </a:r>
            <a:r>
              <a:rPr lang="de-DE" sz="1800" dirty="0" smtClean="0"/>
              <a:t>Niedersachsen</a:t>
            </a:r>
          </a:p>
          <a:p>
            <a:pPr marL="342900" indent="-342900" algn="l">
              <a:buFontTx/>
              <a:buChar char="-"/>
            </a:pPr>
            <a:r>
              <a:rPr lang="de-DE" sz="1800" dirty="0" smtClean="0"/>
              <a:t>Anreise mit Semesterticket (ansonsten Fahrtkostenerstattung)</a:t>
            </a:r>
          </a:p>
          <a:p>
            <a:pPr marL="342900" indent="-342900" algn="l">
              <a:buFontTx/>
              <a:buChar char="-"/>
            </a:pPr>
            <a:r>
              <a:rPr lang="de-DE" sz="1800" dirty="0" smtClean="0"/>
              <a:t>kostenlose Mahlzeiten und Getränke am Tagungsort</a:t>
            </a:r>
          </a:p>
          <a:p>
            <a:pPr marL="342900" indent="-342900" algn="l">
              <a:buFontTx/>
              <a:buChar char="-"/>
            </a:pPr>
            <a:r>
              <a:rPr lang="de-DE" sz="1800" dirty="0" smtClean="0"/>
              <a:t>Teilnahmebescheinigung am Ende jeder Veranstaltung</a:t>
            </a:r>
          </a:p>
          <a:p>
            <a:pPr marL="342900" indent="-342900" algn="l">
              <a:buFontTx/>
              <a:buChar char="-"/>
            </a:pPr>
            <a:r>
              <a:rPr lang="de-DE" sz="1800" b="1" dirty="0" smtClean="0"/>
              <a:t>finanzielle Förderung für berufsvorbereitende Praktikums- und Studienaufenthalte (BPSA) </a:t>
            </a:r>
            <a:r>
              <a:rPr lang="de-DE" sz="1800" dirty="0" smtClean="0"/>
              <a:t>im Herkunfts</a:t>
            </a:r>
            <a:r>
              <a:rPr lang="de-DE" sz="1800" dirty="0" smtClean="0"/>
              <a:t>land</a:t>
            </a:r>
            <a:r>
              <a:rPr lang="de-DE" sz="1800" dirty="0" smtClean="0"/>
              <a:t> (sofern „Entwicklungsland“)</a:t>
            </a:r>
            <a:endParaRPr lang="de-DE" sz="1800" dirty="0" smtClean="0"/>
          </a:p>
          <a:p>
            <a:pPr marL="342900" indent="-342900" algn="l">
              <a:buFontTx/>
              <a:buChar char="-"/>
            </a:pPr>
            <a:r>
              <a:rPr lang="de-DE" sz="1800" dirty="0" smtClean="0"/>
              <a:t>Flugkostenerstattung </a:t>
            </a:r>
            <a:r>
              <a:rPr lang="de-DE" sz="1800" dirty="0" smtClean="0"/>
              <a:t>und Zuschuss zum Lebensunterhalt für Aufenthalt von 4 Wochen bis zu 6 Monaten</a:t>
            </a:r>
            <a:endParaRPr lang="de-DE" sz="1800" dirty="0"/>
          </a:p>
          <a:p>
            <a:pPr marL="342900" indent="-342900" algn="l">
              <a:buFontTx/>
              <a:buChar char="-"/>
            </a:pPr>
            <a:r>
              <a:rPr lang="de-DE" sz="1800" dirty="0" smtClean="0"/>
              <a:t>Informationen: </a:t>
            </a:r>
            <a:r>
              <a:rPr lang="de-DE" sz="1800" dirty="0" smtClean="0">
                <a:hlinkClick r:id="rId2"/>
              </a:rPr>
              <a:t>www.stube-niedersachsen.de</a:t>
            </a:r>
            <a:endParaRPr lang="de-DE" sz="1800" dirty="0"/>
          </a:p>
          <a:p>
            <a:pPr algn="l"/>
            <a:endParaRPr lang="de-DE" b="1" dirty="0" smtClean="0"/>
          </a:p>
          <a:p>
            <a:pPr algn="l"/>
            <a:endParaRPr lang="de-DE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8302752" y="3792726"/>
            <a:ext cx="2964722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Aft>
                <a:spcPts val="600"/>
              </a:spcAft>
              <a:buClr>
                <a:srgbClr val="0F6FC6"/>
              </a:buClr>
            </a:pPr>
            <a:r>
              <a:rPr lang="de-DE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Andreas </a:t>
            </a:r>
            <a:r>
              <a:rPr lang="de-DE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Kurschat</a:t>
            </a:r>
          </a:p>
          <a:p>
            <a:pPr lvl="0">
              <a:spcAft>
                <a:spcPts val="600"/>
              </a:spcAft>
              <a:buClr>
                <a:srgbClr val="0F6FC6"/>
              </a:buClr>
            </a:pPr>
            <a:r>
              <a:rPr lang="de-DE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(Leiter des Programms)</a:t>
            </a:r>
            <a:endParaRPr lang="de-DE" i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0F6FC6"/>
              </a:buClr>
            </a:pPr>
            <a:r>
              <a:rPr lang="de-D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Tel.: 0511 </a:t>
            </a:r>
            <a:r>
              <a:rPr lang="de-D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/ 35 </a:t>
            </a:r>
            <a:r>
              <a:rPr lang="de-D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37 49-36</a:t>
            </a:r>
          </a:p>
          <a:p>
            <a:pPr lvl="0">
              <a:buClr>
                <a:srgbClr val="0F6FC6"/>
              </a:buClr>
            </a:pPr>
            <a:r>
              <a:rPr lang="de-DE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3"/>
              </a:rPr>
              <a:t>stube@ked-niedersachsen.de</a:t>
            </a:r>
            <a:endParaRPr lang="de-DE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0F6FC6"/>
              </a:buClr>
            </a:pPr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0F6FC6"/>
              </a:buClr>
            </a:pPr>
            <a:r>
              <a:rPr lang="de-D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Sprechstunde:</a:t>
            </a:r>
          </a:p>
          <a:p>
            <a:pPr lvl="0">
              <a:buClr>
                <a:srgbClr val="0F6FC6"/>
              </a:buClr>
            </a:pPr>
            <a:r>
              <a:rPr lang="de-D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nach Vereinbarung</a:t>
            </a:r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539" y="1959826"/>
            <a:ext cx="1655272" cy="165527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159" y="822171"/>
            <a:ext cx="2927509" cy="88725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776" y="1709425"/>
            <a:ext cx="819302" cy="80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6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>
          <a:xfrm>
            <a:off x="727210" y="756458"/>
            <a:ext cx="7269125" cy="5974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600" b="1" dirty="0" smtClean="0"/>
              <a:t>Supplementary Programme STUBE Niedersachsen</a:t>
            </a:r>
          </a:p>
          <a:p>
            <a:pPr algn="l"/>
            <a:r>
              <a:rPr lang="en-GB" sz="2000" b="1" dirty="0" smtClean="0"/>
              <a:t>… for students from Africa, Asia, Latin America and Eastern Europe:</a:t>
            </a:r>
            <a:endParaRPr lang="en-GB" sz="2000" dirty="0" smtClean="0"/>
          </a:p>
          <a:p>
            <a:pPr marL="342900" indent="-342900" algn="l">
              <a:buFontTx/>
              <a:buChar char="-"/>
            </a:pPr>
            <a:r>
              <a:rPr lang="en-GB" sz="1800" dirty="0" smtClean="0"/>
              <a:t>international, interdisciplinary, intercultural, interreligious</a:t>
            </a:r>
          </a:p>
          <a:p>
            <a:pPr marL="342900" indent="-342900" algn="l">
              <a:buFontTx/>
              <a:buChar char="-"/>
            </a:pPr>
            <a:r>
              <a:rPr lang="en-GB" sz="1800" b="1" dirty="0" smtClean="0"/>
              <a:t>educational events on topics related to </a:t>
            </a:r>
            <a:r>
              <a:rPr lang="en-GB" sz="1800" b="1" dirty="0" smtClean="0"/>
              <a:t>sustainable </a:t>
            </a:r>
            <a:r>
              <a:rPr lang="en-GB" sz="1800" b="1" dirty="0"/>
              <a:t>global development</a:t>
            </a:r>
            <a:r>
              <a:rPr lang="en-GB" sz="1800" dirty="0" smtClean="0"/>
              <a:t> with external experts, </a:t>
            </a:r>
            <a:r>
              <a:rPr lang="en-GB" sz="1800" b="1" dirty="0" smtClean="0"/>
              <a:t>free of charge</a:t>
            </a:r>
          </a:p>
          <a:p>
            <a:pPr marL="342900" indent="-342900" algn="l">
              <a:buFontTx/>
              <a:buChar char="-"/>
            </a:pPr>
            <a:r>
              <a:rPr lang="en-GB" sz="1800" dirty="0" smtClean="0"/>
              <a:t>one-day events, field trips and weekend seminars at various places in the state </a:t>
            </a:r>
            <a:r>
              <a:rPr lang="en-GB" sz="1800" dirty="0"/>
              <a:t>of Lower </a:t>
            </a:r>
            <a:r>
              <a:rPr lang="en-GB" sz="1800" dirty="0" smtClean="0"/>
              <a:t>Saxony (</a:t>
            </a:r>
            <a:r>
              <a:rPr lang="en-GB" sz="1800" dirty="0"/>
              <a:t>Niedersachsen</a:t>
            </a:r>
            <a:r>
              <a:rPr lang="en-GB" sz="1800" dirty="0" smtClean="0"/>
              <a:t>)</a:t>
            </a:r>
            <a:endParaRPr lang="en-GB" sz="1800" dirty="0" smtClean="0"/>
          </a:p>
          <a:p>
            <a:pPr marL="342900" indent="-342900" algn="l">
              <a:buFontTx/>
              <a:buChar char="-"/>
            </a:pPr>
            <a:r>
              <a:rPr lang="en-GB" sz="1800" dirty="0" smtClean="0"/>
              <a:t>travel to the venue with semester ticket (otherwise reimbursement)</a:t>
            </a:r>
          </a:p>
          <a:p>
            <a:pPr marL="342900" indent="-342900" algn="l">
              <a:buFontTx/>
              <a:buChar char="-"/>
            </a:pPr>
            <a:r>
              <a:rPr lang="en-GB" sz="1800" dirty="0" smtClean="0"/>
              <a:t>meals and drinks at the</a:t>
            </a:r>
            <a:r>
              <a:rPr lang="en-GB" sz="1800" dirty="0" smtClean="0"/>
              <a:t> venue free of charge</a:t>
            </a:r>
            <a:endParaRPr lang="en-GB" sz="1800" dirty="0" smtClean="0"/>
          </a:p>
          <a:p>
            <a:pPr marL="342900" indent="-342900" algn="l">
              <a:buFontTx/>
              <a:buChar char="-"/>
            </a:pPr>
            <a:r>
              <a:rPr lang="en-GB" sz="1800" dirty="0" smtClean="0"/>
              <a:t>certificate of participation at the end of each event</a:t>
            </a:r>
          </a:p>
          <a:p>
            <a:pPr marL="342900" indent="-342900" algn="l">
              <a:buFontTx/>
              <a:buChar char="-"/>
            </a:pPr>
            <a:r>
              <a:rPr lang="en-GB" sz="1800" b="1" dirty="0" smtClean="0"/>
              <a:t>financial support for vocationally relevant internship or study visits</a:t>
            </a:r>
            <a:r>
              <a:rPr lang="en-GB" sz="1800" b="1" dirty="0" smtClean="0"/>
              <a:t> (BPSA)</a:t>
            </a:r>
            <a:r>
              <a:rPr lang="en-GB" sz="1800" dirty="0" smtClean="0"/>
              <a:t> </a:t>
            </a:r>
            <a:r>
              <a:rPr lang="en-GB" sz="1800" dirty="0" smtClean="0"/>
              <a:t>in one’s </a:t>
            </a:r>
            <a:r>
              <a:rPr lang="en-GB" sz="1800" dirty="0" smtClean="0"/>
              <a:t>home country (provided it is a “developing country”)</a:t>
            </a:r>
          </a:p>
          <a:p>
            <a:pPr marL="342900" indent="-342900" algn="l">
              <a:buFontTx/>
              <a:buChar char="-"/>
            </a:pPr>
            <a:r>
              <a:rPr lang="en-GB" sz="1800" dirty="0" smtClean="0"/>
              <a:t>airfare reimbursement and</a:t>
            </a:r>
            <a:r>
              <a:rPr lang="en-GB" sz="1800" dirty="0" smtClean="0"/>
              <a:t> cost-of-living allowance </a:t>
            </a:r>
            <a:r>
              <a:rPr lang="en-GB" sz="1800" dirty="0" smtClean="0"/>
              <a:t>for staying abroad from 4 weeks up to 6 months</a:t>
            </a:r>
          </a:p>
          <a:p>
            <a:pPr marL="342900" indent="-342900" algn="l">
              <a:buFontTx/>
              <a:buChar char="-"/>
            </a:pPr>
            <a:r>
              <a:rPr lang="en-GB" sz="1800" dirty="0" smtClean="0"/>
              <a:t>i</a:t>
            </a:r>
            <a:r>
              <a:rPr lang="en-GB" sz="1800" dirty="0" smtClean="0"/>
              <a:t>nformation (also in English)</a:t>
            </a:r>
            <a:r>
              <a:rPr lang="en-GB" sz="1800" dirty="0" smtClean="0"/>
              <a:t>: </a:t>
            </a:r>
            <a:r>
              <a:rPr lang="en-GB" sz="1800" dirty="0" smtClean="0">
                <a:hlinkClick r:id="rId2"/>
              </a:rPr>
              <a:t>www.stube-niedersachsen.de</a:t>
            </a:r>
            <a:endParaRPr lang="en-GB" sz="1800" dirty="0" smtClean="0"/>
          </a:p>
          <a:p>
            <a:pPr algn="l"/>
            <a:endParaRPr lang="de-DE" b="1" dirty="0" smtClean="0"/>
          </a:p>
          <a:p>
            <a:pPr algn="l"/>
            <a:endParaRPr lang="de-DE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8302752" y="3792726"/>
            <a:ext cx="2964722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Aft>
                <a:spcPts val="600"/>
              </a:spcAft>
              <a:buClr>
                <a:srgbClr val="0F6FC6"/>
              </a:buClr>
            </a:pPr>
            <a:r>
              <a:rPr lang="de-DE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Andreas </a:t>
            </a:r>
            <a:r>
              <a:rPr lang="de-DE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Kurschat</a:t>
            </a:r>
          </a:p>
          <a:p>
            <a:pPr lvl="0">
              <a:spcAft>
                <a:spcPts val="600"/>
              </a:spcAft>
              <a:buClr>
                <a:srgbClr val="0F6FC6"/>
              </a:buClr>
            </a:pPr>
            <a:r>
              <a:rPr lang="de-DE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(Programme Manager)</a:t>
            </a:r>
            <a:endParaRPr lang="de-DE" i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0F6FC6"/>
              </a:buClr>
            </a:pPr>
            <a:r>
              <a:rPr lang="de-D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Tel.: 0511 </a:t>
            </a:r>
            <a:r>
              <a:rPr lang="de-D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/ 35 </a:t>
            </a:r>
            <a:r>
              <a:rPr lang="de-D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37 49-36</a:t>
            </a:r>
          </a:p>
          <a:p>
            <a:pPr lvl="0">
              <a:buClr>
                <a:srgbClr val="0F6FC6"/>
              </a:buClr>
            </a:pPr>
            <a:r>
              <a:rPr lang="de-DE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3"/>
              </a:rPr>
              <a:t>stube@ked-niedersachsen.de</a:t>
            </a:r>
            <a:endParaRPr lang="de-DE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0F6FC6"/>
              </a:buClr>
            </a:pPr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0F6FC6"/>
              </a:buClr>
            </a:pPr>
            <a:r>
              <a:rPr lang="de-D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Office </a:t>
            </a:r>
            <a:r>
              <a:rPr lang="de-DE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hours</a:t>
            </a:r>
            <a:r>
              <a:rPr lang="de-D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  <a:endParaRPr lang="de-DE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0F6FC6"/>
              </a:buClr>
            </a:pPr>
            <a:r>
              <a:rPr lang="de-DE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by</a:t>
            </a:r>
            <a:r>
              <a:rPr lang="de-D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de-DE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appointment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539" y="1959826"/>
            <a:ext cx="1655272" cy="165527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159" y="822171"/>
            <a:ext cx="2927509" cy="887254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776" y="1709425"/>
            <a:ext cx="819302" cy="80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0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Breitbild</PresentationFormat>
  <Paragraphs>36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kurschat</dc:creator>
  <cp:lastModifiedBy>kurschat</cp:lastModifiedBy>
  <cp:revision>17</cp:revision>
  <dcterms:created xsi:type="dcterms:W3CDTF">2022-08-31T07:19:21Z</dcterms:created>
  <dcterms:modified xsi:type="dcterms:W3CDTF">2023-03-20T11:27:04Z</dcterms:modified>
</cp:coreProperties>
</file>